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5F"/>
    <a:srgbClr val="FFDA71"/>
    <a:srgbClr val="3D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1F156E-C501-3501-EC60-44347F30B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9BB038-9843-B1A4-06C4-67DAC22EB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5D0131-1A85-425E-01D0-65B9971F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37FF27-B9DF-828C-CD03-060FCE38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717DD7-9AA9-CF60-75DA-FB89C2D1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0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9E58E-1AFE-F55D-9CCF-04AA21DE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C6CD99-0377-4266-6478-03D846F6A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E2B63-8E1D-E52D-9C59-E2A46EBF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FC07D-C1BC-0933-5B03-3F71E43D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39B7FD-636B-B505-6112-73E48347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D85298-1733-DE0F-AB89-21FF030A6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5BC7B7-F72A-118B-E508-DF97EC5C0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DFAD2-0872-D2C5-FCFE-1E24DD90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C7B62-CA74-D56C-3E85-8EFD150C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F65C4E-84BE-1949-91F1-2C577284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9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16821-6DC2-9A65-681D-155ADF27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599DEB-1D31-18BA-304D-0D7DE43D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EAB049-7B2E-6B16-CE28-38E5F334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C7879-BC0B-3476-7786-2E09D83B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7DBE79-6085-FCDD-0C49-E9BC83E0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0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5283F-DCC8-BCFA-7945-A3F4D56D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1C057-CA6C-E745-1C32-D9F61F12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A5D8F3-D64D-C1A7-E035-A1E87C87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10DDED-BD24-C8D0-8E59-7865B0FF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2DDCDF-F217-C61D-C585-AEA391FB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DAD62-7BED-B9FF-DB1B-179D4EB6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BD8DF-52B2-1A67-E597-7F76D7487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5D9B8E-0103-03EA-113D-29B163085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D95B68-12E2-0F64-135F-A925C63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44AF9A-3B30-AB12-708F-27BC378D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2081C5-53E1-E91C-83C7-8752F69F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2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53816-5AAA-06A4-A973-D776B7F6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D86AD3-D3BE-398A-C86A-28F2BA755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7BFA12-8E1A-2289-99BD-2F66D9AC1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E9AF88-4956-70AB-47C8-4745391D3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756F86-919B-600B-6D58-4C9874F5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2B741D-527F-7942-BFFC-442679D8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16A050-83C5-7207-1169-2356037C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F6FA2A-868A-7D1D-300F-755A62B4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30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30D4E-21A6-2908-8C3B-6FE105E3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01880C-8039-A844-373B-A4B48CB8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C03E56-A782-47E6-C5D3-222D093D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CE3408-F755-A968-C571-100E5CCA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2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3AD127-C318-E7C8-F732-61C44D68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C1941F-A74F-C605-ED57-C5CC7CE4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2598EA-D728-C51D-1B2D-4F7FA6C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05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E0C585-DA10-16A8-0A4E-5B185737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9E47C0-D107-716C-B7A1-0BA5C073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BE394B-14D1-74E9-19F1-846FD6052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49CB78-7FA0-C9AC-D7FD-BF570D36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E0AFE7-49B8-3DF1-34DE-F22EBA31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0F5244-120C-930E-A4A5-2CFC7DC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59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DB97-197F-2BB2-EB0F-695B83CA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E53D878-24F3-2E57-6E5B-B22C75F0B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9A33BB-7524-0D82-E236-79532F15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D0D0AC-D66A-E39D-D5B7-11FEE554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67FFF-2407-798B-815C-C1712D2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250A79-6CDA-4190-DCE7-0DB5C60F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85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61EB555-AB7F-41DC-1F08-B26657BF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39A71A-3CAD-0121-5A08-505C688C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2B73A8-274A-EEC7-4A23-B76DEFD5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707F-9990-40A0-A020-0174E32B1453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E349A2-210B-52F6-1681-FF6ED6703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707FC0-586C-F7C7-FA5C-FB06CE2B4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2332-FE17-4410-94E7-FACC36F0D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20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05129E-39CE-590E-9695-5579122559EA}"/>
              </a:ext>
            </a:extLst>
          </p:cNvPr>
          <p:cNvSpPr txBox="1"/>
          <p:nvPr/>
        </p:nvSpPr>
        <p:spPr>
          <a:xfrm>
            <a:off x="215836" y="10263868"/>
            <a:ext cx="723275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お問合せ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C1ADEE-92B2-8D3A-7CAF-E7FF7F4DDB13}"/>
              </a:ext>
            </a:extLst>
          </p:cNvPr>
          <p:cNvSpPr txBox="1"/>
          <p:nvPr/>
        </p:nvSpPr>
        <p:spPr>
          <a:xfrm>
            <a:off x="939111" y="10263868"/>
            <a:ext cx="2480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人吉商工会議所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TEL. </a:t>
            </a:r>
            <a:r>
              <a:rPr lang="en-US" altLang="ja-JP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0966-22-3101</a:t>
            </a:r>
            <a:endParaRPr kumimoji="1" lang="ja-JP" altLang="en-US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79163F-494F-B251-647E-F006750F6CAC}"/>
              </a:ext>
            </a:extLst>
          </p:cNvPr>
          <p:cNvSpPr txBox="1"/>
          <p:nvPr/>
        </p:nvSpPr>
        <p:spPr>
          <a:xfrm>
            <a:off x="4192011" y="10253873"/>
            <a:ext cx="3108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ご記入いただいた情報は、当会からの各種連絡・情報提供のために利用するほか、</a:t>
            </a:r>
            <a:endParaRPr kumimoji="1" lang="en-US" altLang="ja-JP" sz="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セミナー参加者の実態調査・分析のために利用することがあります。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283B5C1-9534-669D-18AF-89514AE01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83378"/>
              </p:ext>
            </p:extLst>
          </p:nvPr>
        </p:nvGraphicFramePr>
        <p:xfrm>
          <a:off x="215836" y="8771934"/>
          <a:ext cx="7132332" cy="145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205193789"/>
                    </a:ext>
                  </a:extLst>
                </a:gridCol>
                <a:gridCol w="2371492">
                  <a:extLst>
                    <a:ext uri="{9D8B030D-6E8A-4147-A177-3AD203B41FA5}">
                      <a16:colId xmlns:a16="http://schemas.microsoft.com/office/drawing/2014/main" val="2101559337"/>
                    </a:ext>
                  </a:extLst>
                </a:gridCol>
                <a:gridCol w="894944">
                  <a:extLst>
                    <a:ext uri="{9D8B030D-6E8A-4147-A177-3AD203B41FA5}">
                      <a16:colId xmlns:a16="http://schemas.microsoft.com/office/drawing/2014/main" val="452415558"/>
                    </a:ext>
                  </a:extLst>
                </a:gridCol>
                <a:gridCol w="2785896">
                  <a:extLst>
                    <a:ext uri="{9D8B030D-6E8A-4147-A177-3AD203B41FA5}">
                      <a16:colId xmlns:a16="http://schemas.microsoft.com/office/drawing/2014/main" val="1120102680"/>
                    </a:ext>
                  </a:extLst>
                </a:gridCol>
              </a:tblGrid>
              <a:tr h="3465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TEL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268540"/>
                  </a:ext>
                </a:extLst>
              </a:tr>
              <a:tr h="3465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Mail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071701"/>
                  </a:ext>
                </a:extLst>
              </a:tr>
              <a:tr h="3799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08964"/>
                  </a:ext>
                </a:extLst>
              </a:tr>
              <a:tr h="3799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受講者名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85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（複数のご参加可能）</a:t>
                      </a: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191800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E2CE26-40F4-0CCC-8C43-7FB6F10A3A8A}"/>
              </a:ext>
            </a:extLst>
          </p:cNvPr>
          <p:cNvSpPr txBox="1"/>
          <p:nvPr/>
        </p:nvSpPr>
        <p:spPr>
          <a:xfrm>
            <a:off x="215836" y="8201514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人吉商工会議所　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08B71D-FE45-0BD2-3608-7A01F81AAAF1}"/>
              </a:ext>
            </a:extLst>
          </p:cNvPr>
          <p:cNvSpPr txBox="1"/>
          <p:nvPr/>
        </p:nvSpPr>
        <p:spPr>
          <a:xfrm>
            <a:off x="103629" y="8420495"/>
            <a:ext cx="467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Canva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で作る、伝わるデザインセミナー」受講申込書</a:t>
            </a:r>
            <a:endParaRPr kumimoji="1"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5CFD05-E563-FE72-6344-91050A1DD385}"/>
              </a:ext>
            </a:extLst>
          </p:cNvPr>
          <p:cNvSpPr txBox="1"/>
          <p:nvPr/>
        </p:nvSpPr>
        <p:spPr>
          <a:xfrm>
            <a:off x="5175382" y="8408231"/>
            <a:ext cx="217559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r"/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FAX. </a:t>
            </a:r>
            <a:r>
              <a:rPr lang="en-US" altLang="ja-JP" b="1" i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0966-24-6509</a:t>
            </a:r>
            <a:endParaRPr kumimoji="1" lang="en-US" altLang="ja-JP" b="1" i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6660FF-C0B2-DBE9-DFDC-B3EEC5353AF0}"/>
              </a:ext>
            </a:extLst>
          </p:cNvPr>
          <p:cNvSpPr txBox="1"/>
          <p:nvPr/>
        </p:nvSpPr>
        <p:spPr>
          <a:xfrm>
            <a:off x="215836" y="174029"/>
            <a:ext cx="1531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セミナー開催のご案内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A93A4E5-3B7F-EE1B-0906-3FDA01B626F6}"/>
              </a:ext>
            </a:extLst>
          </p:cNvPr>
          <p:cNvSpPr/>
          <p:nvPr/>
        </p:nvSpPr>
        <p:spPr>
          <a:xfrm>
            <a:off x="215836" y="427944"/>
            <a:ext cx="7128000" cy="6709455"/>
          </a:xfrm>
          <a:prstGeom prst="roundRect">
            <a:avLst>
              <a:gd name="adj" fmla="val 4742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0F315C-963C-55F9-1247-A20EAA9CFDE4}"/>
              </a:ext>
            </a:extLst>
          </p:cNvPr>
          <p:cNvSpPr/>
          <p:nvPr/>
        </p:nvSpPr>
        <p:spPr>
          <a:xfrm>
            <a:off x="-1" y="5345906"/>
            <a:ext cx="7559675" cy="2010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473F9D7-76D7-67DC-390E-A68416F7C315}"/>
              </a:ext>
            </a:extLst>
          </p:cNvPr>
          <p:cNvSpPr/>
          <p:nvPr/>
        </p:nvSpPr>
        <p:spPr>
          <a:xfrm>
            <a:off x="215836" y="4221559"/>
            <a:ext cx="7127999" cy="2248693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92C575F-1DF7-F872-E5A0-940F95554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70" y="5662222"/>
            <a:ext cx="951072" cy="7078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D7BD75-662D-1B7B-6FAD-363AD278B162}"/>
              </a:ext>
            </a:extLst>
          </p:cNvPr>
          <p:cNvSpPr txBox="1"/>
          <p:nvPr/>
        </p:nvSpPr>
        <p:spPr>
          <a:xfrm>
            <a:off x="1855688" y="993624"/>
            <a:ext cx="39052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0" dirty="0">
                <a:solidFill>
                  <a:schemeClr val="bg1"/>
                </a:solidFill>
                <a:latin typeface="Berlin Sans FB Demi" panose="020E0802020502020306" pitchFamily="34" charset="0"/>
              </a:rPr>
              <a:t>Canva</a:t>
            </a:r>
            <a:endParaRPr kumimoji="1" lang="ja-JP" altLang="en-US" sz="10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D8FC78-192D-30ED-1076-C6BF36273DB8}"/>
              </a:ext>
            </a:extLst>
          </p:cNvPr>
          <p:cNvSpPr txBox="1"/>
          <p:nvPr/>
        </p:nvSpPr>
        <p:spPr>
          <a:xfrm>
            <a:off x="1475698" y="2382757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で作る、</a:t>
            </a:r>
            <a:r>
              <a:rPr kumimoji="1" lang="ja-JP" altLang="en-US" sz="3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伝わるデザイン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7F49FF-362E-6D84-3CB9-3E6D286330A4}"/>
              </a:ext>
            </a:extLst>
          </p:cNvPr>
          <p:cNvSpPr txBox="1"/>
          <p:nvPr/>
        </p:nvSpPr>
        <p:spPr>
          <a:xfrm>
            <a:off x="6601627" y="588797"/>
            <a:ext cx="492443" cy="3426579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デザインはセンスじゃない！</a:t>
            </a:r>
            <a:endParaRPr kumimoji="1" lang="ja-JP" altLang="en-US" sz="20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CC63FF-39D5-1EA8-C1D5-E972050491FE}"/>
              </a:ext>
            </a:extLst>
          </p:cNvPr>
          <p:cNvSpPr txBox="1"/>
          <p:nvPr/>
        </p:nvSpPr>
        <p:spPr>
          <a:xfrm>
            <a:off x="465777" y="588796"/>
            <a:ext cx="492443" cy="3939540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ja-JP" altLang="en-US" sz="2000" b="1" dirty="0">
                <a:solidFill>
                  <a:srgbClr val="7030A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伝わるデザインを手に入れよう</a:t>
            </a:r>
            <a:r>
              <a:rPr kumimoji="1" lang="ja-JP" altLang="en-US" sz="2000" b="1" dirty="0">
                <a:solidFill>
                  <a:srgbClr val="7030A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6659252-BBDD-6829-2C09-B6E1A67FCA28}"/>
              </a:ext>
            </a:extLst>
          </p:cNvPr>
          <p:cNvSpPr txBox="1"/>
          <p:nvPr/>
        </p:nvSpPr>
        <p:spPr>
          <a:xfrm>
            <a:off x="3868699" y="7320589"/>
            <a:ext cx="339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大学卒業後、印刷会社にてデザイナーとして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年以上勤務。その後、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年に独立し、個人事業主としてディレクション兼デザイナーとして活動。そして、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月に株式会社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SOI(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ソーイ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を設立。その傍ら、香川県坂出市にある「サカビズ」にコーディネーターとして着任。地元企業の販促物の悩みに対する解決方法などを提案しサポートしている。</a:t>
            </a:r>
            <a:endParaRPr lang="ja-JP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F04794-1E86-F9A1-59B7-946237E0A834}"/>
              </a:ext>
            </a:extLst>
          </p:cNvPr>
          <p:cNvSpPr txBox="1"/>
          <p:nvPr/>
        </p:nvSpPr>
        <p:spPr>
          <a:xfrm>
            <a:off x="3838811" y="6619147"/>
            <a:ext cx="72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◆講師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2088D8A-A3B3-18D3-20A3-9C0B942794CF}"/>
              </a:ext>
            </a:extLst>
          </p:cNvPr>
          <p:cNvSpPr txBox="1"/>
          <p:nvPr/>
        </p:nvSpPr>
        <p:spPr>
          <a:xfrm>
            <a:off x="4502379" y="663280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磯田 浩見 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氏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B405BA-9BF0-1533-E06F-7471C02A6394}"/>
              </a:ext>
            </a:extLst>
          </p:cNvPr>
          <p:cNvSpPr txBox="1"/>
          <p:nvPr/>
        </p:nvSpPr>
        <p:spPr>
          <a:xfrm>
            <a:off x="4662392" y="648831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いそだ　ひろみ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803C5A-3E44-C4AC-E4C4-0222167B3738}"/>
              </a:ext>
            </a:extLst>
          </p:cNvPr>
          <p:cNvSpPr txBox="1"/>
          <p:nvPr/>
        </p:nvSpPr>
        <p:spPr>
          <a:xfrm>
            <a:off x="3907191" y="6965758"/>
            <a:ext cx="1792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・株式会社</a:t>
            </a:r>
            <a:r>
              <a:rPr kumimoji="1"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SOI </a:t>
            </a:r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代表取締役</a:t>
            </a:r>
          </a:p>
          <a:p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・デザイナー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BC0F93-CB17-C159-985E-D0A4225B1028}"/>
              </a:ext>
            </a:extLst>
          </p:cNvPr>
          <p:cNvSpPr txBox="1"/>
          <p:nvPr/>
        </p:nvSpPr>
        <p:spPr>
          <a:xfrm>
            <a:off x="220411" y="6677954"/>
            <a:ext cx="588623" cy="253916"/>
          </a:xfrm>
          <a:prstGeom prst="rect">
            <a:avLst/>
          </a:prstGeom>
          <a:solidFill>
            <a:srgbClr val="F2635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　場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2D281-5F3E-B8EC-CEE5-1418884F6872}"/>
              </a:ext>
            </a:extLst>
          </p:cNvPr>
          <p:cNvSpPr txBox="1"/>
          <p:nvPr/>
        </p:nvSpPr>
        <p:spPr>
          <a:xfrm>
            <a:off x="220411" y="7062391"/>
            <a:ext cx="588623" cy="253916"/>
          </a:xfrm>
          <a:prstGeom prst="rect">
            <a:avLst/>
          </a:prstGeom>
          <a:solidFill>
            <a:srgbClr val="3D8DCC"/>
          </a:solidFill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受講料</a:t>
            </a:r>
            <a:endParaRPr kumimoji="1" lang="ja-JP" altLang="en-US"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E8F1F25-F083-8892-3D23-25B08E19334B}"/>
              </a:ext>
            </a:extLst>
          </p:cNvPr>
          <p:cNvSpPr txBox="1"/>
          <p:nvPr/>
        </p:nvSpPr>
        <p:spPr>
          <a:xfrm>
            <a:off x="220411" y="7442688"/>
            <a:ext cx="588623" cy="253916"/>
          </a:xfrm>
          <a:prstGeom prst="rect">
            <a:avLst/>
          </a:prstGeom>
          <a:solidFill>
            <a:srgbClr val="FFDA71"/>
          </a:solidFill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　員</a:t>
            </a:r>
            <a:endParaRPr kumimoji="1" lang="ja-JP" altLang="en-US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3DA90F5-E916-F816-3BF3-D97286368383}"/>
              </a:ext>
            </a:extLst>
          </p:cNvPr>
          <p:cNvSpPr txBox="1"/>
          <p:nvPr/>
        </p:nvSpPr>
        <p:spPr>
          <a:xfrm>
            <a:off x="220411" y="7834857"/>
            <a:ext cx="588623" cy="253916"/>
          </a:xfrm>
          <a:prstGeom prst="rect">
            <a:avLst/>
          </a:prstGeom>
          <a:solidFill>
            <a:srgbClr val="F2635F"/>
          </a:solidFill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申　込</a:t>
            </a:r>
            <a:endParaRPr kumimoji="1" lang="ja-JP" altLang="en-US"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4EEA533-B6B1-20DF-F8AC-1518B17C9734}"/>
              </a:ext>
            </a:extLst>
          </p:cNvPr>
          <p:cNvSpPr txBox="1"/>
          <p:nvPr/>
        </p:nvSpPr>
        <p:spPr>
          <a:xfrm>
            <a:off x="775909" y="6619147"/>
            <a:ext cx="264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人吉商工会議所　３階研修室</a:t>
            </a:r>
            <a:endParaRPr kumimoji="1" lang="en-US" altLang="ja-JP" sz="1400" b="1" dirty="0"/>
          </a:p>
          <a:p>
            <a:r>
              <a:rPr lang="ja-JP" altLang="en-US" sz="1000" dirty="0"/>
              <a:t>　　　</a:t>
            </a:r>
            <a:r>
              <a:rPr lang="en-US" altLang="ja-JP" sz="1000" dirty="0"/>
              <a:t>(</a:t>
            </a:r>
            <a:r>
              <a:rPr lang="zh-CN" altLang="en-US" sz="1000" dirty="0"/>
              <a:t>人吉市南泉田町</a:t>
            </a:r>
            <a:r>
              <a:rPr lang="en-US" altLang="zh-CN" sz="1000" dirty="0"/>
              <a:t>3-3</a:t>
            </a:r>
            <a:r>
              <a:rPr lang="en-US" altLang="ja-JP" sz="1000" dirty="0"/>
              <a:t>)</a:t>
            </a:r>
            <a:endParaRPr kumimoji="1" lang="ja-JP" altLang="en-US" sz="16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1C278B1-35C3-AFEB-DAB2-3051F832945F}"/>
              </a:ext>
            </a:extLst>
          </p:cNvPr>
          <p:cNvSpPr txBox="1"/>
          <p:nvPr/>
        </p:nvSpPr>
        <p:spPr>
          <a:xfrm>
            <a:off x="809034" y="702452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無料</a:t>
            </a:r>
            <a:endParaRPr kumimoji="1" lang="ja-JP" altLang="en-US" sz="2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59B603-D27C-3B29-2CCD-16BD9E2BF132}"/>
              </a:ext>
            </a:extLst>
          </p:cNvPr>
          <p:cNvSpPr txBox="1"/>
          <p:nvPr/>
        </p:nvSpPr>
        <p:spPr>
          <a:xfrm>
            <a:off x="809034" y="7414339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３０</a:t>
            </a:r>
            <a:r>
              <a:rPr lang="ja-JP" altLang="en-US" sz="1000" b="1" dirty="0"/>
              <a:t>名（先着順）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6148084-0473-124D-8B4C-F4848230078E}"/>
              </a:ext>
            </a:extLst>
          </p:cNvPr>
          <p:cNvSpPr txBox="1"/>
          <p:nvPr/>
        </p:nvSpPr>
        <p:spPr>
          <a:xfrm>
            <a:off x="826091" y="7862568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下記ご記入の上、</a:t>
            </a:r>
            <a:r>
              <a:rPr kumimoji="1" lang="en-US" altLang="ja-JP" sz="1100" b="1" dirty="0"/>
              <a:t>FAX</a:t>
            </a:r>
            <a:r>
              <a:rPr kumimoji="1" lang="ja-JP" altLang="en-US" sz="1100" b="1" dirty="0"/>
              <a:t>にてお申込ください</a:t>
            </a:r>
            <a:endParaRPr kumimoji="1" lang="ja-JP" altLang="en-US" sz="16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AADB101-EE54-A887-725B-7043D0D1E870}"/>
              </a:ext>
            </a:extLst>
          </p:cNvPr>
          <p:cNvSpPr/>
          <p:nvPr/>
        </p:nvSpPr>
        <p:spPr>
          <a:xfrm>
            <a:off x="1350171" y="3806761"/>
            <a:ext cx="4916271" cy="63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5E2CA4-E2F8-4F60-47E8-A3939441FA0F}"/>
              </a:ext>
            </a:extLst>
          </p:cNvPr>
          <p:cNvSpPr txBox="1"/>
          <p:nvPr/>
        </p:nvSpPr>
        <p:spPr>
          <a:xfrm>
            <a:off x="1289029" y="3792108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 </a:t>
            </a:r>
            <a:r>
              <a:rPr lang="en-US" altLang="ja-JP" sz="4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Arial Black" panose="020B0A04020102020204" pitchFamily="34" charset="0"/>
                <a:ea typeface="游ゴシック" panose="020B0400000000000000" pitchFamily="50" charset="-128"/>
              </a:rPr>
              <a:t>10</a:t>
            </a:r>
            <a:r>
              <a:rPr lang="ja-JP" altLang="en-US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4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Arial Black" panose="020B0A04020102020204" pitchFamily="34" charset="0"/>
                <a:ea typeface="游ゴシック" panose="020B0400000000000000" pitchFamily="50" charset="-128"/>
              </a:rPr>
              <a:t>28</a:t>
            </a:r>
            <a:r>
              <a:rPr lang="ja-JP" altLang="en-US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en-US" altLang="ja-JP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火</a:t>
            </a:r>
            <a:r>
              <a:rPr lang="en-US" altLang="ja-JP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)13:30</a:t>
            </a:r>
            <a:r>
              <a:rPr lang="ja-JP" altLang="en-US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000" b="1" dirty="0">
                <a:gradFill>
                  <a:gsLst>
                    <a:gs pos="0">
                      <a:srgbClr val="7030A0"/>
                    </a:gs>
                    <a:gs pos="100000">
                      <a:srgbClr val="00B0F0"/>
                    </a:gs>
                  </a:gsLst>
                  <a:lin ang="0" scaled="1"/>
                </a:gra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15:30</a:t>
            </a:r>
            <a:endParaRPr kumimoji="1" lang="ja-JP" altLang="en-US" sz="2000" b="1" dirty="0">
              <a:gradFill>
                <a:gsLst>
                  <a:gs pos="0">
                    <a:srgbClr val="7030A0"/>
                  </a:gs>
                  <a:gs pos="100000">
                    <a:srgbClr val="00B0F0"/>
                  </a:gs>
                </a:gsLst>
                <a:lin ang="0" scaled="1"/>
              </a:gra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DCDF8B4-FCFE-A833-1D92-E54B3235C43B}"/>
              </a:ext>
            </a:extLst>
          </p:cNvPr>
          <p:cNvSpPr txBox="1"/>
          <p:nvPr/>
        </p:nvSpPr>
        <p:spPr>
          <a:xfrm>
            <a:off x="465776" y="4610479"/>
            <a:ext cx="66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Berlin Sans FB Demi" panose="020E0802020502020306" pitchFamily="34" charset="0"/>
              </a:rPr>
              <a:t>====================== Contents ====================</a:t>
            </a:r>
            <a:r>
              <a:rPr lang="en-US" altLang="ja-JP" sz="1400" dirty="0">
                <a:solidFill>
                  <a:schemeClr val="bg1"/>
                </a:solidFill>
                <a:latin typeface="Berlin Sans FB Demi" panose="020E0802020502020306" pitchFamily="34" charset="0"/>
              </a:rPr>
              <a:t>==</a:t>
            </a:r>
            <a:endParaRPr kumimoji="1" lang="ja-JP" altLang="en-US" sz="1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ED9C1E-7A94-611B-F444-B64BC6AC8433}"/>
              </a:ext>
            </a:extLst>
          </p:cNvPr>
          <p:cNvSpPr txBox="1"/>
          <p:nvPr/>
        </p:nvSpPr>
        <p:spPr>
          <a:xfrm>
            <a:off x="1238916" y="2962822"/>
            <a:ext cx="509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本セミナーでは、デザイン初心者でも簡単に使える「</a:t>
            </a:r>
            <a:r>
              <a:rPr kumimoji="1" lang="en-US" altLang="ja-JP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Canva</a:t>
            </a:r>
            <a:r>
              <a:rPr kumimoji="1" lang="ja-JP" altLang="en-US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を活用し、視覚的にわかりやすく、効果的なデザインコミュニケーションのコツを学びます。基本的なデザイン原則から、フォントや色の選び方、テンプレートのアレンジ方法まで実践的に解説。プレゼン資料、チラシ、</a:t>
            </a:r>
            <a:r>
              <a:rPr kumimoji="1" lang="en-US" altLang="ja-JP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kumimoji="1" lang="ja-JP" altLang="en-US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投稿など、すぐに活かせるテクニックが満載です！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4C34203-C90F-6D49-031E-3902E4B9F98D}"/>
              </a:ext>
            </a:extLst>
          </p:cNvPr>
          <p:cNvSpPr txBox="1"/>
          <p:nvPr/>
        </p:nvSpPr>
        <p:spPr>
          <a:xfrm>
            <a:off x="2353390" y="555648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alpha val="50000"/>
                  </a:schemeClr>
                </a:solidFill>
                <a:latin typeface="Freestyle Script" panose="030804020302050B0404" pitchFamily="66" charset="0"/>
              </a:rPr>
              <a:t>Communication</a:t>
            </a:r>
            <a:r>
              <a:rPr kumimoji="1" lang="ja-JP" altLang="en-US" sz="4800" dirty="0">
                <a:solidFill>
                  <a:schemeClr val="bg1">
                    <a:alpha val="50000"/>
                  </a:schemeClr>
                </a:solidFill>
                <a:latin typeface="Freestyle Script" panose="030804020302050B0404" pitchFamily="66" charset="0"/>
              </a:rPr>
              <a:t> </a:t>
            </a:r>
            <a:r>
              <a:rPr kumimoji="1" lang="en-US" altLang="ja-JP" sz="4800" dirty="0">
                <a:solidFill>
                  <a:schemeClr val="bg1">
                    <a:alpha val="50000"/>
                  </a:schemeClr>
                </a:solidFill>
                <a:latin typeface="Freestyle Script" panose="030804020302050B0404" pitchFamily="66" charset="0"/>
              </a:rPr>
              <a:t>design</a:t>
            </a:r>
            <a:endParaRPr kumimoji="1" lang="ja-JP" altLang="en-US" sz="4800" dirty="0">
              <a:solidFill>
                <a:schemeClr val="bg1">
                  <a:alpha val="5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520743B-E467-D616-AAC3-1BF03087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6678" r="15178" b="29222"/>
          <a:stretch/>
        </p:blipFill>
        <p:spPr>
          <a:xfrm>
            <a:off x="5884295" y="5965733"/>
            <a:ext cx="1308948" cy="130239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1AAD04-6412-5021-5836-28DB0C532D9B}"/>
              </a:ext>
            </a:extLst>
          </p:cNvPr>
          <p:cNvSpPr txBox="1"/>
          <p:nvPr/>
        </p:nvSpPr>
        <p:spPr>
          <a:xfrm>
            <a:off x="347239" y="4931495"/>
            <a:ext cx="2499965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Canva</a:t>
            </a:r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の基本とデザインの原則</a:t>
            </a:r>
            <a:endParaRPr kumimoji="1"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Canva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の基本操作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(+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無料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有料の違い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・フォント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キーカラーの選び方</a:t>
            </a:r>
            <a:endParaRPr kumimoji="1" lang="en-US" altLang="ja-JP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・コンテンツ内容のまとめ方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3FD39B6-F0AB-312E-5650-127DDC9009E0}"/>
              </a:ext>
            </a:extLst>
          </p:cNvPr>
          <p:cNvSpPr txBox="1"/>
          <p:nvPr/>
        </p:nvSpPr>
        <p:spPr>
          <a:xfrm>
            <a:off x="2598298" y="4920414"/>
            <a:ext cx="2499965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②視覚的に伝わるデザインの作り方</a:t>
            </a:r>
            <a:endParaRPr kumimoji="1"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・直感的にわかりやすいレイアウト構築</a:t>
            </a:r>
            <a:endParaRPr kumimoji="1" lang="en-US" altLang="ja-JP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・視線誘導や余白の重要性</a:t>
            </a:r>
            <a:endParaRPr kumimoji="1" lang="en-US" altLang="ja-JP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・画像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イラスト</a:t>
            </a:r>
            <a:r>
              <a:rPr kumimoji="1" lang="en-US" altLang="ja-JP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アイコンの選び方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D4B73EE-A34A-D95D-9711-D02C74B14B45}"/>
              </a:ext>
            </a:extLst>
          </p:cNvPr>
          <p:cNvSpPr txBox="1"/>
          <p:nvPr/>
        </p:nvSpPr>
        <p:spPr>
          <a:xfrm>
            <a:off x="4938206" y="4926900"/>
            <a:ext cx="2499965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Canva</a:t>
            </a:r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のテンプレートをアレンジ</a:t>
            </a:r>
            <a:endParaRPr kumimoji="1"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・テンプレート選びのポイント</a:t>
            </a:r>
            <a:endParaRPr kumimoji="1" lang="en-US" altLang="ja-JP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・構成を崩してオリジナリティを追加</a:t>
            </a:r>
            <a:endParaRPr kumimoji="1" lang="en-US" altLang="ja-JP" sz="9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・複数のテンプレートを組み合わせる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AB035C4-E9B2-DF6D-DED4-07AC3F53769A}"/>
              </a:ext>
            </a:extLst>
          </p:cNvPr>
          <p:cNvSpPr/>
          <p:nvPr/>
        </p:nvSpPr>
        <p:spPr>
          <a:xfrm>
            <a:off x="4403977" y="4463334"/>
            <a:ext cx="2789266" cy="2428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ja-JP" altLang="en-US" sz="1150" dirty="0"/>
              <a:t>◆</a:t>
            </a:r>
            <a:r>
              <a:rPr kumimoji="1" lang="ja-JP" altLang="en-US" sz="1150" b="1" dirty="0"/>
              <a:t>パソコンをご持参</a:t>
            </a:r>
            <a:r>
              <a:rPr lang="ja-JP" altLang="en-US" sz="1150" b="1" dirty="0"/>
              <a:t>お勧めします。</a:t>
            </a:r>
            <a:endParaRPr kumimoji="1" lang="ja-JP" altLang="en-US" sz="1150" b="1" dirty="0"/>
          </a:p>
        </p:txBody>
      </p:sp>
    </p:spTree>
    <p:extLst>
      <p:ext uri="{BB962C8B-B14F-4D97-AF65-F5344CB8AC3E}">
        <p14:creationId xmlns:p14="http://schemas.microsoft.com/office/powerpoint/2010/main" val="261046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402</Words>
  <Application>Microsoft Office PowerPoint</Application>
  <PresentationFormat>ユーザー設定</PresentationFormat>
  <Paragraphs>53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Arial Black</vt:lpstr>
      <vt:lpstr>Berlin Sans FB Demi</vt:lpstr>
      <vt:lpstr>Freestyle Script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弘志 千葉</dc:creator>
  <cp:lastModifiedBy>万江 千春</cp:lastModifiedBy>
  <cp:revision>33</cp:revision>
  <cp:lastPrinted>2025-09-11T05:20:06Z</cp:lastPrinted>
  <dcterms:created xsi:type="dcterms:W3CDTF">2025-02-18T05:56:18Z</dcterms:created>
  <dcterms:modified xsi:type="dcterms:W3CDTF">2025-09-11T05:20:07Z</dcterms:modified>
</cp:coreProperties>
</file>