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200900" cy="10440988"/>
  <p:notesSz cx="6797675" cy="9926638"/>
  <p:defaultTextStyle>
    <a:defPPr>
      <a:defRPr lang="ja-JP"/>
    </a:defPPr>
    <a:lvl1pPr algn="l" defTabSz="962025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81013" indent="-23813" algn="l" defTabSz="962025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62025" indent="-47625" algn="l" defTabSz="962025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43038" indent="-71438" algn="l" defTabSz="962025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24050" indent="-95250" algn="l" defTabSz="962025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90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6699"/>
    <a:srgbClr val="4F81BD"/>
    <a:srgbClr val="33CC33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60558-7399-4A8D-9FD0-852245607006}" v="13" dt="2026-01-09T09:24:19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9175" autoAdjust="0"/>
  </p:normalViewPr>
  <p:slideViewPr>
    <p:cSldViewPr>
      <p:cViewPr varScale="1">
        <p:scale>
          <a:sx n="51" d="100"/>
          <a:sy n="51" d="100"/>
        </p:scale>
        <p:origin x="2851" y="62"/>
      </p:cViewPr>
      <p:guideLst>
        <p:guide orient="horz" pos="3290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43477"/>
            <a:ext cx="6120765" cy="223804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8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2B87-6744-49D6-92AF-15C01104895C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F273E-ED18-4B97-A631-BACE520C82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8E5AF-D064-478E-927B-9778E6C033F0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D79BB-F927-4433-8605-25488D65D8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3" y="418126"/>
            <a:ext cx="1620202" cy="89086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18126"/>
            <a:ext cx="4740592" cy="8908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A07C-4C1B-4053-9E71-E0D0E957263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F6601-E15A-416B-83CE-7D8FDCF740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A065A-BC8B-4696-879C-7752335AFC3F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59A66-E17B-4C59-96E9-015291ABEA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709302"/>
            <a:ext cx="6120765" cy="207369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425338"/>
            <a:ext cx="6120765" cy="2283965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0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1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431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423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52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6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741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84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CE0A6-2E20-469D-A97F-2CA4DD6B11D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1219F-26B1-429E-BE04-C64B051B35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436234"/>
            <a:ext cx="3180398" cy="689056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436234"/>
            <a:ext cx="3180398" cy="689056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CA292-ABFF-4DE5-9D61-8A1307C0554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040F-1B91-4BC2-BC77-8D148BBF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8" y="2337139"/>
            <a:ext cx="3181648" cy="97400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059" indent="0">
              <a:buNone/>
              <a:defRPr sz="2100" b="1"/>
            </a:lvl2pPr>
            <a:lvl3pPr marL="962117" indent="0">
              <a:buNone/>
              <a:defRPr sz="1900" b="1"/>
            </a:lvl3pPr>
            <a:lvl4pPr marL="1443177" indent="0">
              <a:buNone/>
              <a:defRPr sz="1600" b="1"/>
            </a:lvl4pPr>
            <a:lvl5pPr marL="1924236" indent="0">
              <a:buNone/>
              <a:defRPr sz="1600" b="1"/>
            </a:lvl5pPr>
            <a:lvl6pPr marL="2405295" indent="0">
              <a:buNone/>
              <a:defRPr sz="1600" b="1"/>
            </a:lvl6pPr>
            <a:lvl7pPr marL="2886353" indent="0">
              <a:buNone/>
              <a:defRPr sz="1600" b="1"/>
            </a:lvl7pPr>
            <a:lvl8pPr marL="3367413" indent="0">
              <a:buNone/>
              <a:defRPr sz="1600" b="1"/>
            </a:lvl8pPr>
            <a:lvl9pPr marL="38484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8" y="3311147"/>
            <a:ext cx="3181648" cy="601565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2" y="2337139"/>
            <a:ext cx="3182898" cy="97400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059" indent="0">
              <a:buNone/>
              <a:defRPr sz="2100" b="1"/>
            </a:lvl2pPr>
            <a:lvl3pPr marL="962117" indent="0">
              <a:buNone/>
              <a:defRPr sz="1900" b="1"/>
            </a:lvl3pPr>
            <a:lvl4pPr marL="1443177" indent="0">
              <a:buNone/>
              <a:defRPr sz="1600" b="1"/>
            </a:lvl4pPr>
            <a:lvl5pPr marL="1924236" indent="0">
              <a:buNone/>
              <a:defRPr sz="1600" b="1"/>
            </a:lvl5pPr>
            <a:lvl6pPr marL="2405295" indent="0">
              <a:buNone/>
              <a:defRPr sz="1600" b="1"/>
            </a:lvl6pPr>
            <a:lvl7pPr marL="2886353" indent="0">
              <a:buNone/>
              <a:defRPr sz="1600" b="1"/>
            </a:lvl7pPr>
            <a:lvl8pPr marL="3367413" indent="0">
              <a:buNone/>
              <a:defRPr sz="1600" b="1"/>
            </a:lvl8pPr>
            <a:lvl9pPr marL="38484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2" y="3311147"/>
            <a:ext cx="3182898" cy="601565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70232-2A89-4A5D-B099-ED1337299D3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7371E-C3F3-464E-A7D1-65472D2A0B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562E-69A0-4714-AFF5-0340F7152B9D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77AB-778E-4BCF-A302-C46F426DE6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DB83-EB3B-4154-8A89-A365A5C2354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EFDE-9E7E-4795-B647-1BDF360487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415708"/>
            <a:ext cx="2369047" cy="176916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4" y="415710"/>
            <a:ext cx="4025504" cy="89110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184878"/>
            <a:ext cx="2369047" cy="7141927"/>
          </a:xfrm>
        </p:spPr>
        <p:txBody>
          <a:bodyPr/>
          <a:lstStyle>
            <a:lvl1pPr marL="0" indent="0">
              <a:buNone/>
              <a:defRPr sz="1500"/>
            </a:lvl1pPr>
            <a:lvl2pPr marL="481059" indent="0">
              <a:buNone/>
              <a:defRPr sz="1300"/>
            </a:lvl2pPr>
            <a:lvl3pPr marL="962117" indent="0">
              <a:buNone/>
              <a:defRPr sz="1100"/>
            </a:lvl3pPr>
            <a:lvl4pPr marL="1443177" indent="0">
              <a:buNone/>
              <a:defRPr sz="1000"/>
            </a:lvl4pPr>
            <a:lvl5pPr marL="1924236" indent="0">
              <a:buNone/>
              <a:defRPr sz="1000"/>
            </a:lvl5pPr>
            <a:lvl6pPr marL="2405295" indent="0">
              <a:buNone/>
              <a:defRPr sz="1000"/>
            </a:lvl6pPr>
            <a:lvl7pPr marL="2886353" indent="0">
              <a:buNone/>
              <a:defRPr sz="1000"/>
            </a:lvl7pPr>
            <a:lvl8pPr marL="3367413" indent="0">
              <a:buNone/>
              <a:defRPr sz="1000"/>
            </a:lvl8pPr>
            <a:lvl9pPr marL="38484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D1E13-A965-4E64-AE8B-84140B50F3AB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439D6-0BA2-41DC-8356-95702327D2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308695"/>
            <a:ext cx="4320540" cy="86283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32920"/>
            <a:ext cx="4320540" cy="6264593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81059" indent="0">
              <a:buNone/>
              <a:defRPr sz="2900"/>
            </a:lvl2pPr>
            <a:lvl3pPr marL="962117" indent="0">
              <a:buNone/>
              <a:defRPr sz="2500"/>
            </a:lvl3pPr>
            <a:lvl4pPr marL="1443177" indent="0">
              <a:buNone/>
              <a:defRPr sz="2100"/>
            </a:lvl4pPr>
            <a:lvl5pPr marL="1924236" indent="0">
              <a:buNone/>
              <a:defRPr sz="2100"/>
            </a:lvl5pPr>
            <a:lvl6pPr marL="2405295" indent="0">
              <a:buNone/>
              <a:defRPr sz="2100"/>
            </a:lvl6pPr>
            <a:lvl7pPr marL="2886353" indent="0">
              <a:buNone/>
              <a:defRPr sz="2100"/>
            </a:lvl7pPr>
            <a:lvl8pPr marL="3367413" indent="0">
              <a:buNone/>
              <a:defRPr sz="2100"/>
            </a:lvl8pPr>
            <a:lvl9pPr marL="384847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171526"/>
            <a:ext cx="4320540" cy="1225365"/>
          </a:xfrm>
        </p:spPr>
        <p:txBody>
          <a:bodyPr/>
          <a:lstStyle>
            <a:lvl1pPr marL="0" indent="0">
              <a:buNone/>
              <a:defRPr sz="1500"/>
            </a:lvl1pPr>
            <a:lvl2pPr marL="481059" indent="0">
              <a:buNone/>
              <a:defRPr sz="1300"/>
            </a:lvl2pPr>
            <a:lvl3pPr marL="962117" indent="0">
              <a:buNone/>
              <a:defRPr sz="1100"/>
            </a:lvl3pPr>
            <a:lvl4pPr marL="1443177" indent="0">
              <a:buNone/>
              <a:defRPr sz="1000"/>
            </a:lvl4pPr>
            <a:lvl5pPr marL="1924236" indent="0">
              <a:buNone/>
              <a:defRPr sz="1000"/>
            </a:lvl5pPr>
            <a:lvl6pPr marL="2405295" indent="0">
              <a:buNone/>
              <a:defRPr sz="1000"/>
            </a:lvl6pPr>
            <a:lvl7pPr marL="2886353" indent="0">
              <a:buNone/>
              <a:defRPr sz="1000"/>
            </a:lvl7pPr>
            <a:lvl8pPr marL="3367413" indent="0">
              <a:buNone/>
              <a:defRPr sz="1000"/>
            </a:lvl8pPr>
            <a:lvl9pPr marL="38484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C6440-3560-4C45-827F-914597EEF0D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729ED-F26C-415A-BC63-F9070AAFB7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60363" y="417513"/>
            <a:ext cx="6480175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211" tIns="48107" rIns="96211" bIns="481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5363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60363" y="2436813"/>
            <a:ext cx="6480175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211" tIns="48107" rIns="96211" bIns="481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363" y="9677400"/>
            <a:ext cx="1679575" cy="555625"/>
          </a:xfrm>
          <a:prstGeom prst="rect">
            <a:avLst/>
          </a:prstGeom>
        </p:spPr>
        <p:txBody>
          <a:bodyPr vert="horz" lIns="96211" tIns="48107" rIns="96211" bIns="48107" rtlCol="0" anchor="ctr"/>
          <a:lstStyle>
            <a:lvl1pPr algn="l" defTabSz="962117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52B2DDB-D699-4109-9106-2406AC9EDFC0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625" y="9677400"/>
            <a:ext cx="2279650" cy="555625"/>
          </a:xfrm>
          <a:prstGeom prst="rect">
            <a:avLst/>
          </a:prstGeom>
        </p:spPr>
        <p:txBody>
          <a:bodyPr vert="horz" lIns="96211" tIns="48107" rIns="96211" bIns="48107" rtlCol="0" anchor="ctr"/>
          <a:lstStyle>
            <a:lvl1pPr algn="ctr" defTabSz="962117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963" y="9677400"/>
            <a:ext cx="1679575" cy="555625"/>
          </a:xfrm>
          <a:prstGeom prst="rect">
            <a:avLst/>
          </a:prstGeom>
        </p:spPr>
        <p:txBody>
          <a:bodyPr vert="horz" lIns="96211" tIns="48107" rIns="96211" bIns="48107" rtlCol="0" anchor="ctr"/>
          <a:lstStyle>
            <a:lvl1pPr algn="r" defTabSz="962117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4866286-1DA4-4691-9619-BFE3909764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62025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62025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962025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962025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962025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962025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962025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962025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962025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60363" indent="-360363" algn="l" defTabSz="9620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050" indent="-300038" algn="l" defTabSz="9620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239713" algn="l" defTabSz="9620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2750" indent="-239713" algn="l" defTabSz="9620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763" indent="-239713" algn="l" defTabSz="9620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5825" indent="-240530" algn="l" defTabSz="96211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884" indent="-240530" algn="l" defTabSz="96211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7942" indent="-240530" algn="l" defTabSz="96211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9001" indent="-240530" algn="l" defTabSz="96211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059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117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3177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4236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5295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6353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7413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8473" algn="l" defTabSz="96211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 bwMode="white">
          <a:xfrm>
            <a:off x="316373" y="4829962"/>
            <a:ext cx="6636140" cy="250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6211" tIns="48107" rIns="96211" bIns="48107" anchor="t"/>
          <a:lstStyle/>
          <a:p>
            <a:pPr algn="just"/>
            <a:r>
              <a:rPr lang="ja-JP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</a:t>
            </a:r>
            <a:r>
              <a:rPr lang="ja-JP" altLang="en-US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日程</a:t>
            </a:r>
            <a:endParaRPr lang="en-US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第一部：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2026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25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水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: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16:00</a:t>
            </a:r>
            <a:endParaRPr lang="ja-JP" altLang="ja-JP" sz="20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内容</a:t>
            </a:r>
            <a:r>
              <a:rPr lang="ja-JP" altLang="en-US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ja-JP" alt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事業継続力強化計画策定シートの使い方、申請方法について</a:t>
            </a:r>
          </a:p>
          <a:p>
            <a:pPr indent="133350" algn="just"/>
            <a:endParaRPr lang="en-US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第二部：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2026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11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水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:</a:t>
            </a:r>
            <a:r>
              <a: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20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15:30</a:t>
            </a:r>
            <a:endParaRPr lang="ja-JP" altLang="ja-JP" sz="20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ja-JP" sz="16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内容：策定シートのチェック、申請に向けた具体的支援</a:t>
            </a:r>
          </a:p>
          <a:p>
            <a:pPr indent="133350" algn="just"/>
            <a:r>
              <a:rPr lang="en-US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■会場：</a:t>
            </a:r>
            <a:r>
              <a:rPr lang="ja-JP" altLang="en-US" sz="1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人吉商工会議所　</a:t>
            </a:r>
            <a:r>
              <a:rPr lang="en-US" altLang="ja-JP" sz="1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階研修室</a:t>
            </a:r>
            <a:endParaRPr lang="en-US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■持参物：ノートパソコン</a:t>
            </a:r>
          </a:p>
          <a:p>
            <a:pPr algn="just"/>
            <a:r>
              <a:rPr lang="en-US" altLang="ja-JP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en-US" altLang="ja-JP" sz="1800" b="1" u="sng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8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■申込方法：</a:t>
            </a:r>
            <a:endParaRPr lang="en-US" altLang="ja-JP" sz="18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8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右記</a:t>
            </a:r>
            <a:r>
              <a:rPr lang="en-US" altLang="ja-JP" sz="18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QR</a:t>
            </a:r>
            <a:r>
              <a:rPr lang="ja-JP" altLang="en-US" sz="18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コードよりエントリーください。</a:t>
            </a:r>
            <a:endParaRPr lang="en-US" altLang="ja-JP" sz="1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26362"/>
            <a:ext cx="7200900" cy="149250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1" tIns="48107" rIns="96211" bIns="48107" anchor="ctr"/>
          <a:lstStyle/>
          <a:p>
            <a:pPr algn="ctr" defTabSz="962117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highlight>
                <a:srgbClr val="0000FF"/>
              </a:highligh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27458" y="512840"/>
            <a:ext cx="6745556" cy="684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1" tIns="48107" rIns="96211" bIns="48107" anchor="ctr"/>
          <a:lstStyle/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事業継続力強化計画（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BCP)</a:t>
            </a:r>
          </a:p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策定支援ワークショップのご案内</a:t>
            </a:r>
            <a:endParaRPr lang="en-US" altLang="ja-JP" sz="3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6344" y="9478311"/>
            <a:ext cx="7072120" cy="89502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1" tIns="48107" rIns="96211" bIns="48107" anchor="ctr"/>
          <a:lstStyle/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申込み・お問い合わせ先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人吉商工会議所　指導課　☎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0966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6509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✉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info@hitoyoshi-cci.or.jp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主催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 人吉商工会議所、東京海上日動火災保険株式会社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1144059A-6001-4D9D-A5CD-49A9A04047DE}"/>
              </a:ext>
            </a:extLst>
          </p:cNvPr>
          <p:cNvSpPr/>
          <p:nvPr/>
        </p:nvSpPr>
        <p:spPr>
          <a:xfrm>
            <a:off x="5433808" y="9508634"/>
            <a:ext cx="1407553" cy="8319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1" tIns="48107" rIns="96211" bIns="48107" anchor="ctr"/>
          <a:lstStyle/>
          <a:p>
            <a:pPr algn="ctr"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参加費</a:t>
            </a:r>
            <a:endParaRPr lang="en-US" altLang="ja-JP" sz="1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無料</a:t>
            </a:r>
            <a:endParaRPr lang="en-US" altLang="ja-JP" sz="1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68F6448-3559-8819-E76F-E233599B9D87}"/>
              </a:ext>
            </a:extLst>
          </p:cNvPr>
          <p:cNvSpPr/>
          <p:nvPr/>
        </p:nvSpPr>
        <p:spPr>
          <a:xfrm>
            <a:off x="227458" y="-27918"/>
            <a:ext cx="7059378" cy="4532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1" tIns="48107" rIns="96211" bIns="48107" anchor="ctr"/>
          <a:lstStyle/>
          <a:p>
            <a:pPr defTabSz="9621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5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～想定外の事態から会社と従業員を守る</a:t>
            </a:r>
            <a:r>
              <a:rPr lang="en-US" altLang="ja-JP" sz="15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!!</a:t>
            </a:r>
            <a:r>
              <a:rPr lang="ja-JP" altLang="en-US" sz="15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5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2C21AE6-A2C5-01EB-A01F-5F16A4FD5527}"/>
              </a:ext>
            </a:extLst>
          </p:cNvPr>
          <p:cNvSpPr/>
          <p:nvPr/>
        </p:nvSpPr>
        <p:spPr>
          <a:xfrm>
            <a:off x="130175" y="4128902"/>
            <a:ext cx="6940550" cy="5286310"/>
          </a:xfrm>
          <a:prstGeom prst="rect">
            <a:avLst/>
          </a:prstGeom>
          <a:noFill/>
          <a:ln w="381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73D8289-3312-6326-2FF4-309A11D6F958}"/>
              </a:ext>
            </a:extLst>
          </p:cNvPr>
          <p:cNvSpPr/>
          <p:nvPr/>
        </p:nvSpPr>
        <p:spPr>
          <a:xfrm>
            <a:off x="5317715" y="6963002"/>
            <a:ext cx="1016055" cy="39127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エントリー先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0BBD3D2-1862-2658-D3F8-86451A189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833" y="1635927"/>
            <a:ext cx="3615958" cy="237337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7CEAC3D5-7E34-C19B-0806-39E64C10DE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445" y="175309"/>
            <a:ext cx="770190" cy="77019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4791A84-3951-FA9B-5C17-F0F5DD26A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2811" y="100429"/>
            <a:ext cx="750959" cy="79708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48495B17-7EB7-A854-5BD2-21ECDE67FA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7801" y="846013"/>
            <a:ext cx="883560" cy="593562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181FDA4-2DCF-E258-B8D7-0B9C2C7967AD}"/>
              </a:ext>
            </a:extLst>
          </p:cNvPr>
          <p:cNvSpPr txBox="1"/>
          <p:nvPr/>
        </p:nvSpPr>
        <p:spPr>
          <a:xfrm>
            <a:off x="5523161" y="503329"/>
            <a:ext cx="968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地震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DD0C5B0-CD98-A813-328A-8D83E0FE98EB}"/>
              </a:ext>
            </a:extLst>
          </p:cNvPr>
          <p:cNvSpPr txBox="1"/>
          <p:nvPr/>
        </p:nvSpPr>
        <p:spPr>
          <a:xfrm>
            <a:off x="5901017" y="1183382"/>
            <a:ext cx="15273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サイバー攻撃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D05BA13-DB5E-E33D-D323-BDCB6640EC29}"/>
              </a:ext>
            </a:extLst>
          </p:cNvPr>
          <p:cNvSpPr txBox="1"/>
          <p:nvPr/>
        </p:nvSpPr>
        <p:spPr>
          <a:xfrm>
            <a:off x="6586506" y="621497"/>
            <a:ext cx="968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水害</a:t>
            </a:r>
            <a:endParaRPr kumimoji="1" lang="ja-JP" altLang="en-US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54B3D6-92F5-8975-9204-F86567E56D85}"/>
              </a:ext>
            </a:extLst>
          </p:cNvPr>
          <p:cNvSpPr/>
          <p:nvPr/>
        </p:nvSpPr>
        <p:spPr>
          <a:xfrm>
            <a:off x="129961" y="4131439"/>
            <a:ext cx="6940550" cy="4424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ワークショップ詳細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65FAF37-7E5C-975C-14DA-A64EA4CA113F}"/>
              </a:ext>
            </a:extLst>
          </p:cNvPr>
          <p:cNvSpPr txBox="1"/>
          <p:nvPr/>
        </p:nvSpPr>
        <p:spPr>
          <a:xfrm>
            <a:off x="1296194" y="4881940"/>
            <a:ext cx="37284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highlight>
                  <a:srgbClr val="FFCCCC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>
                <a:highlight>
                  <a:srgbClr val="FFCCCC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第一部、第二部ともご参加ください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32FA0FD-ABDA-FB19-40E8-FDFFE3D893AC}"/>
              </a:ext>
            </a:extLst>
          </p:cNvPr>
          <p:cNvSpPr/>
          <p:nvPr/>
        </p:nvSpPr>
        <p:spPr>
          <a:xfrm>
            <a:off x="134523" y="1702526"/>
            <a:ext cx="3412333" cy="20775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27D2911-7407-0AF7-9C74-9242F42B9943}"/>
              </a:ext>
            </a:extLst>
          </p:cNvPr>
          <p:cNvSpPr txBox="1"/>
          <p:nvPr/>
        </p:nvSpPr>
        <p:spPr>
          <a:xfrm>
            <a:off x="188324" y="1823344"/>
            <a:ext cx="3378423" cy="338554"/>
          </a:xfrm>
          <a:prstGeom prst="rect">
            <a:avLst/>
          </a:prstGeom>
          <a:noFill/>
        </p:spPr>
        <p:txBody>
          <a:bodyPr vert="horz" wrap="square">
            <a:spAutoFit/>
          </a:bodyPr>
          <a:lstStyle/>
          <a:p>
            <a:pPr algn="ctr"/>
            <a:r>
              <a:rPr lang="ja-JP" altLang="en-US" sz="16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事業継続力強化計画認定制度とは？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7D3375B-8A3F-2F78-9618-B2AD26CDED7E}"/>
              </a:ext>
            </a:extLst>
          </p:cNvPr>
          <p:cNvSpPr/>
          <p:nvPr/>
        </p:nvSpPr>
        <p:spPr>
          <a:xfrm>
            <a:off x="177703" y="2217137"/>
            <a:ext cx="3335243" cy="14898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中小企業が策定した防災・減災の事前対策に関する計画を</a:t>
            </a:r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経済産業大臣が「事業継続力強化計画」として認定する制度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中小企業のための取り組みやすい</a:t>
            </a:r>
            <a:r>
              <a:rPr kumimoji="1"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BCP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と位置づけられ、認定を受けた中小企業は、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税制措置や金融支援、補助金の加点などの措置が受けられます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</p:txBody>
      </p:sp>
      <p:sp>
        <p:nvSpPr>
          <p:cNvPr id="28" name="吹き出し: 角を丸めた四角形 27">
            <a:extLst>
              <a:ext uri="{FF2B5EF4-FFF2-40B4-BE49-F238E27FC236}">
                <a16:creationId xmlns:a16="http://schemas.microsoft.com/office/drawing/2014/main" id="{A94C4BEC-034D-2494-FDD5-B63632704BE6}"/>
              </a:ext>
            </a:extLst>
          </p:cNvPr>
          <p:cNvSpPr/>
          <p:nvPr/>
        </p:nvSpPr>
        <p:spPr>
          <a:xfrm>
            <a:off x="4896594" y="3821850"/>
            <a:ext cx="2076420" cy="1507907"/>
          </a:xfrm>
          <a:prstGeom prst="wedgeRoundRectCallout">
            <a:avLst>
              <a:gd name="adj1" fmla="val -56995"/>
              <a:gd name="adj2" fmla="val 42477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本ワークショップでは、</a:t>
            </a:r>
            <a:endParaRPr kumimoji="1" lang="en-US" altLang="ja-JP" sz="1200" spc="15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大規模災害やサイバー攻撃に対する実効性のある「事業継続力強化計画」の理解を深めて</a:t>
            </a:r>
            <a:r>
              <a:rPr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頂くことを目的に</a:t>
            </a:r>
            <a:r>
              <a:rPr kumimoji="1"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ja-JP" altLang="en-US" sz="1200" b="1" spc="1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国の認定申請まで</a:t>
            </a:r>
            <a:r>
              <a:rPr lang="ja-JP" altLang="en-US" sz="1200" b="1" spc="1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サポート</a:t>
            </a:r>
            <a:r>
              <a:rPr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いたします</a:t>
            </a:r>
            <a:r>
              <a:rPr kumimoji="1" lang="ja-JP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" name="図 11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FEAEEF0D-BA60-6835-5A23-B38450B035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94" y="7369728"/>
            <a:ext cx="1887878" cy="188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7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7570e6d-9f03-4ab1-87b6-99d960c9859d" xsi:nil="true"/>
    <lcf76f155ced4ddcb4097134ff3c332f xmlns="26293641-2bcf-4b6d-8c54-c6024a22f9ca">
      <Terms xmlns="http://schemas.microsoft.com/office/infopath/2007/PartnerControls"/>
    </lcf76f155ced4ddcb4097134ff3c332f>
    <_x62c5__x5f53_ xmlns="26293641-2bcf-4b6d-8c54-c6024a22f9ca" xsi:nil="true"/>
    <_x4ee3__x7406__x5e97__x540d_ xmlns="26293641-2bcf-4b6d-8c54-c6024a22f9ca" xsi:nil="true"/>
    <_x6240__x8981__x6642__x9593_ xmlns="26293641-2bcf-4b6d-8c54-c6024a22f9c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5718B79E8087A4CB7C2B678DC118F9A" ma:contentTypeVersion="21" ma:contentTypeDescription="新しいドキュメントを作成します。" ma:contentTypeScope="" ma:versionID="48268b59e6a2177a51749770884f599e">
  <xsd:schema xmlns:xsd="http://www.w3.org/2001/XMLSchema" xmlns:xs="http://www.w3.org/2001/XMLSchema" xmlns:p="http://schemas.microsoft.com/office/2006/metadata/properties" xmlns:ns2="26293641-2bcf-4b6d-8c54-c6024a22f9ca" xmlns:ns3="47570e6d-9f03-4ab1-87b6-99d960c9859d" targetNamespace="http://schemas.microsoft.com/office/2006/metadata/properties" ma:root="true" ma:fieldsID="0f046baf082ccada97d4322642d8498a" ns2:_="" ns3:_="">
    <xsd:import namespace="26293641-2bcf-4b6d-8c54-c6024a22f9ca"/>
    <xsd:import namespace="47570e6d-9f03-4ab1-87b6-99d960c985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_x4ee3__x7406__x5e97__x540d_" minOccurs="0"/>
                <xsd:element ref="ns2:_x62c5__x5f53_" minOccurs="0"/>
                <xsd:element ref="ns2:MediaServiceSearchProperties" minOccurs="0"/>
                <xsd:element ref="ns2:_x6240__x8981__x6642__x9593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93641-2bcf-4b6d-8c54-c6024a22f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90ffd134-db1c-43b3-b0d0-067c5debdd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x4ee3__x7406__x5e97__x540d_" ma:index="25" nillable="true" ma:displayName="代理店名" ma:format="Dropdown" ma:internalName="_x4ee3__x7406__x5e97__x540d_">
      <xsd:simpleType>
        <xsd:restriction base="dms:Text">
          <xsd:maxLength value="255"/>
        </xsd:restriction>
      </xsd:simpleType>
    </xsd:element>
    <xsd:element name="_x62c5__x5f53_" ma:index="26" nillable="true" ma:displayName="担当" ma:format="Dropdown" ma:internalName="_x62c5__x5f53_">
      <xsd:simpleType>
        <xsd:restriction base="dms:Text">
          <xsd:maxLength value="255"/>
        </xsd:restriction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6240__x8981__x6642__x9593_" ma:index="28" nillable="true" ma:displayName="所要時間" ma:format="Dropdown" ma:internalName="_x6240__x8981__x6642__x9593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70e6d-9f03-4ab1-87b6-99d960c98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97bc28-169d-4134-a1e6-4738323a5f05}" ma:internalName="TaxCatchAll" ma:showField="CatchAllData" ma:web="47570e6d-9f03-4ab1-87b6-99d960c985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B48894-16B7-4B8C-B837-4FD4DE6AF5CB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47570e6d-9f03-4ab1-87b6-99d960c9859d"/>
    <ds:schemaRef ds:uri="http://www.w3.org/XML/1998/namespace"/>
    <ds:schemaRef ds:uri="26293641-2bcf-4b6d-8c54-c6024a22f9c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F10F63D-6648-4B43-BF75-59ECA347D0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653109-E5B3-4AF2-B297-F3199E26B8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93641-2bcf-4b6d-8c54-c6024a22f9ca"/>
    <ds:schemaRef ds:uri="47570e6d-9f03-4ab1-87b6-99d960c985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4496</TotalTime>
  <Words>279</Words>
  <Application>Microsoft Office PowerPoint</Application>
  <PresentationFormat>ユーザー設定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>Wakayama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Wakayama Prefecture</dc:creator>
  <cp:lastModifiedBy>西邨 亮</cp:lastModifiedBy>
  <cp:revision>233</cp:revision>
  <cp:lastPrinted>2026-01-14T04:56:34Z</cp:lastPrinted>
  <dcterms:created xsi:type="dcterms:W3CDTF">2017-08-09T01:16:54Z</dcterms:created>
  <dcterms:modified xsi:type="dcterms:W3CDTF">2026-01-14T04:56:41Z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0x01010075718B79E8087A4CB7C2B678DC118F9A</vt:lpwstr>
  </property>
  <property fmtid="{D5CDD505-2E9C-101B-9397-08002B2CF9AE}" pid="3" name="MediaServiceImageTags">
    <vt:lpwstr/>
  </property>
</Properties>
</file>